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9"/>
  </p:notesMasterIdLst>
  <p:sldIdLst>
    <p:sldId id="256" r:id="rId5"/>
    <p:sldId id="259" r:id="rId6"/>
    <p:sldId id="257" r:id="rId7"/>
    <p:sldId id="260" r:id="rId8"/>
    <p:sldId id="265" r:id="rId9"/>
    <p:sldId id="263" r:id="rId10"/>
    <p:sldId id="264" r:id="rId11"/>
    <p:sldId id="267" r:id="rId12"/>
    <p:sldId id="281" r:id="rId13"/>
    <p:sldId id="268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71" r:id="rId22"/>
    <p:sldId id="272" r:id="rId23"/>
    <p:sldId id="274" r:id="rId24"/>
    <p:sldId id="273" r:id="rId25"/>
    <p:sldId id="292" r:id="rId26"/>
    <p:sldId id="275" r:id="rId27"/>
    <p:sldId id="276" r:id="rId28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F80C8-5330-8F41-A9D9-23AF35714839}" v="12" dt="2025-10-20T06:55:14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37"/>
    <p:restoredTop sz="92352"/>
  </p:normalViewPr>
  <p:slideViewPr>
    <p:cSldViewPr snapToGrid="0" snapToObjects="1">
      <p:cViewPr varScale="1">
        <p:scale>
          <a:sx n="142" d="100"/>
          <a:sy n="142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redo custSel addSld delSld modSld sldOrd">
      <pc:chgData name="Riccardo Berta" userId="c8694f89-bba4-4576-b0a8-456619ca5a8c" providerId="ADAL" clId="{FDDBFC5A-5EA9-5330-BEB8-433D7E3B4C4E}" dt="2025-10-20T06:57:59.056" v="1871" actId="2696"/>
      <pc:docMkLst>
        <pc:docMk/>
      </pc:docMkLst>
      <pc:sldChg chg="modSp mod">
        <pc:chgData name="Riccardo Berta" userId="c8694f89-bba4-4576-b0a8-456619ca5a8c" providerId="ADAL" clId="{FDDBFC5A-5EA9-5330-BEB8-433D7E3B4C4E}" dt="2025-10-20T05:36:19.710" v="1803"/>
        <pc:sldMkLst>
          <pc:docMk/>
          <pc:sldMk cId="0" sldId="257"/>
        </pc:sldMkLst>
        <pc:spChg chg="mod">
          <ac:chgData name="Riccardo Berta" userId="c8694f89-bba4-4576-b0a8-456619ca5a8c" providerId="ADAL" clId="{FDDBFC5A-5EA9-5330-BEB8-433D7E3B4C4E}" dt="2025-10-20T05:36:19.710" v="1803"/>
          <ac:spMkLst>
            <pc:docMk/>
            <pc:sldMk cId="0" sldId="257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FDDBFC5A-5EA9-5330-BEB8-433D7E3B4C4E}" dt="2025-10-20T05:28:41.032" v="1731" actId="1076"/>
        <pc:sldMkLst>
          <pc:docMk/>
          <pc:sldMk cId="3018556184" sldId="259"/>
        </pc:sldMkLst>
        <pc:spChg chg="mod">
          <ac:chgData name="Riccardo Berta" userId="c8694f89-bba4-4576-b0a8-456619ca5a8c" providerId="ADAL" clId="{FDDBFC5A-5EA9-5330-BEB8-433D7E3B4C4E}" dt="2025-10-20T05:28:41.032" v="1731" actId="1076"/>
          <ac:spMkLst>
            <pc:docMk/>
            <pc:sldMk cId="3018556184" sldId="259"/>
            <ac:spMk id="3" creationId="{38BFAA1C-1163-169B-2D77-6FEF73CC8512}"/>
          </ac:spMkLst>
        </pc:spChg>
      </pc:sldChg>
      <pc:sldChg chg="modSp mod">
        <pc:chgData name="Riccardo Berta" userId="c8694f89-bba4-4576-b0a8-456619ca5a8c" providerId="ADAL" clId="{FDDBFC5A-5EA9-5330-BEB8-433D7E3B4C4E}" dt="2025-10-20T05:36:34.950" v="1807" actId="1076"/>
        <pc:sldMkLst>
          <pc:docMk/>
          <pc:sldMk cId="1066709261" sldId="260"/>
        </pc:sldMkLst>
        <pc:spChg chg="mod">
          <ac:chgData name="Riccardo Berta" userId="c8694f89-bba4-4576-b0a8-456619ca5a8c" providerId="ADAL" clId="{FDDBFC5A-5EA9-5330-BEB8-433D7E3B4C4E}" dt="2025-10-20T05:36:29.917" v="1806" actId="20577"/>
          <ac:spMkLst>
            <pc:docMk/>
            <pc:sldMk cId="1066709261" sldId="260"/>
            <ac:spMk id="84" creationId="{00000000-0000-0000-0000-000000000000}"/>
          </ac:spMkLst>
        </pc:spChg>
        <pc:picChg chg="mod">
          <ac:chgData name="Riccardo Berta" userId="c8694f89-bba4-4576-b0a8-456619ca5a8c" providerId="ADAL" clId="{FDDBFC5A-5EA9-5330-BEB8-433D7E3B4C4E}" dt="2025-10-20T05:36:34.950" v="1807" actId="1076"/>
          <ac:picMkLst>
            <pc:docMk/>
            <pc:sldMk cId="1066709261" sldId="260"/>
            <ac:picMk id="4" creationId="{AA1879BF-669D-0592-7A41-8492F2DD5EF0}"/>
          </ac:picMkLst>
        </pc:picChg>
      </pc:sldChg>
      <pc:sldChg chg="modSp mod">
        <pc:chgData name="Riccardo Berta" userId="c8694f89-bba4-4576-b0a8-456619ca5a8c" providerId="ADAL" clId="{FDDBFC5A-5EA9-5330-BEB8-433D7E3B4C4E}" dt="2025-10-20T05:33:43.838" v="1797" actId="1035"/>
        <pc:sldMkLst>
          <pc:docMk/>
          <pc:sldMk cId="2190566097" sldId="263"/>
        </pc:sldMkLst>
        <pc:picChg chg="mod">
          <ac:chgData name="Riccardo Berta" userId="c8694f89-bba4-4576-b0a8-456619ca5a8c" providerId="ADAL" clId="{FDDBFC5A-5EA9-5330-BEB8-433D7E3B4C4E}" dt="2025-10-20T05:33:43.838" v="1797" actId="1035"/>
          <ac:picMkLst>
            <pc:docMk/>
            <pc:sldMk cId="2190566097" sldId="263"/>
            <ac:picMk id="3" creationId="{19906D1F-2FC3-0827-3332-5C2F5E639F49}"/>
          </ac:picMkLst>
        </pc:picChg>
      </pc:sldChg>
      <pc:sldChg chg="modSp mod">
        <pc:chgData name="Riccardo Berta" userId="c8694f89-bba4-4576-b0a8-456619ca5a8c" providerId="ADAL" clId="{FDDBFC5A-5EA9-5330-BEB8-433D7E3B4C4E}" dt="2025-10-20T05:32:57.688" v="1796" actId="20577"/>
        <pc:sldMkLst>
          <pc:docMk/>
          <pc:sldMk cId="2733657070" sldId="265"/>
        </pc:sldMkLst>
        <pc:spChg chg="mod">
          <ac:chgData name="Riccardo Berta" userId="c8694f89-bba4-4576-b0a8-456619ca5a8c" providerId="ADAL" clId="{FDDBFC5A-5EA9-5330-BEB8-433D7E3B4C4E}" dt="2025-10-20T05:32:57.688" v="1796" actId="20577"/>
          <ac:spMkLst>
            <pc:docMk/>
            <pc:sldMk cId="2733657070" sldId="26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FDDBFC5A-5EA9-5330-BEB8-433D7E3B4C4E}" dt="2025-10-20T05:40:04.317" v="1810" actId="20577"/>
        <pc:sldMkLst>
          <pc:docMk/>
          <pc:sldMk cId="3519359877" sldId="267"/>
        </pc:sldMkLst>
        <pc:spChg chg="mod">
          <ac:chgData name="Riccardo Berta" userId="c8694f89-bba4-4576-b0a8-456619ca5a8c" providerId="ADAL" clId="{FDDBFC5A-5EA9-5330-BEB8-433D7E3B4C4E}" dt="2025-10-20T05:40:04.317" v="1810" actId="20577"/>
          <ac:spMkLst>
            <pc:docMk/>
            <pc:sldMk cId="3519359877" sldId="267"/>
            <ac:spMk id="84" creationId="{00000000-0000-0000-0000-000000000000}"/>
          </ac:spMkLst>
        </pc:spChg>
      </pc:sldChg>
      <pc:sldChg chg="addSp modSp mod">
        <pc:chgData name="Riccardo Berta" userId="c8694f89-bba4-4576-b0a8-456619ca5a8c" providerId="ADAL" clId="{FDDBFC5A-5EA9-5330-BEB8-433D7E3B4C4E}" dt="2025-10-20T06:55:26.439" v="1870" actId="1037"/>
        <pc:sldMkLst>
          <pc:docMk/>
          <pc:sldMk cId="806177680" sldId="274"/>
        </pc:sldMkLst>
        <pc:picChg chg="add mod">
          <ac:chgData name="Riccardo Berta" userId="c8694f89-bba4-4576-b0a8-456619ca5a8c" providerId="ADAL" clId="{FDDBFC5A-5EA9-5330-BEB8-433D7E3B4C4E}" dt="2025-10-20T06:55:26.439" v="1870" actId="1037"/>
          <ac:picMkLst>
            <pc:docMk/>
            <pc:sldMk cId="806177680" sldId="274"/>
            <ac:picMk id="3" creationId="{50550D49-F8F0-1BF8-055D-3072A1B59257}"/>
          </ac:picMkLst>
        </pc:picChg>
      </pc:sldChg>
      <pc:sldChg chg="modSp mod">
        <pc:chgData name="Riccardo Berta" userId="c8694f89-bba4-4576-b0a8-456619ca5a8c" providerId="ADAL" clId="{FDDBFC5A-5EA9-5330-BEB8-433D7E3B4C4E}" dt="2025-10-20T05:43:48.097" v="1816" actId="790"/>
        <pc:sldMkLst>
          <pc:docMk/>
          <pc:sldMk cId="3276307512" sldId="281"/>
        </pc:sldMkLst>
        <pc:spChg chg="mod">
          <ac:chgData name="Riccardo Berta" userId="c8694f89-bba4-4576-b0a8-456619ca5a8c" providerId="ADAL" clId="{FDDBFC5A-5EA9-5330-BEB8-433D7E3B4C4E}" dt="2025-10-20T05:43:48.097" v="1816" actId="790"/>
          <ac:spMkLst>
            <pc:docMk/>
            <pc:sldMk cId="3276307512" sldId="281"/>
            <ac:spMk id="83" creationId="{D9F1A87C-1D17-A0CB-1533-C17059877B0A}"/>
          </ac:spMkLst>
        </pc:spChg>
        <pc:spChg chg="mod">
          <ac:chgData name="Riccardo Berta" userId="c8694f89-bba4-4576-b0a8-456619ca5a8c" providerId="ADAL" clId="{FDDBFC5A-5EA9-5330-BEB8-433D7E3B4C4E}" dt="2025-10-20T05:41:48.601" v="1815" actId="113"/>
          <ac:spMkLst>
            <pc:docMk/>
            <pc:sldMk cId="3276307512" sldId="281"/>
            <ac:spMk id="84" creationId="{8750E4F6-198D-7416-33D3-A530DD1DCD75}"/>
          </ac:spMkLst>
        </pc:spChg>
        <pc:picChg chg="mod">
          <ac:chgData name="Riccardo Berta" userId="c8694f89-bba4-4576-b0a8-456619ca5a8c" providerId="ADAL" clId="{FDDBFC5A-5EA9-5330-BEB8-433D7E3B4C4E}" dt="2025-10-20T05:41:46.657" v="1814" actId="1076"/>
          <ac:picMkLst>
            <pc:docMk/>
            <pc:sldMk cId="3276307512" sldId="281"/>
            <ac:picMk id="4" creationId="{F4BABE37-8273-5A7F-E457-2F1E2D968808}"/>
          </ac:picMkLst>
        </pc:picChg>
      </pc:sldChg>
      <pc:sldChg chg="modSp mod">
        <pc:chgData name="Riccardo Berta" userId="c8694f89-bba4-4576-b0a8-456619ca5a8c" providerId="ADAL" clId="{FDDBFC5A-5EA9-5330-BEB8-433D7E3B4C4E}" dt="2025-10-20T05:46:01.936" v="1817" actId="1076"/>
        <pc:sldMkLst>
          <pc:docMk/>
          <pc:sldMk cId="1978519590" sldId="283"/>
        </pc:sldMkLst>
        <pc:spChg chg="mod">
          <ac:chgData name="Riccardo Berta" userId="c8694f89-bba4-4576-b0a8-456619ca5a8c" providerId="ADAL" clId="{FDDBFC5A-5EA9-5330-BEB8-433D7E3B4C4E}" dt="2025-10-20T05:46:01.936" v="1817" actId="1076"/>
          <ac:spMkLst>
            <pc:docMk/>
            <pc:sldMk cId="1978519590" sldId="283"/>
            <ac:spMk id="84" creationId="{16606023-9796-16D7-C8D0-D2600584204A}"/>
          </ac:spMkLst>
        </pc:spChg>
      </pc:sldChg>
      <pc:sldChg chg="modSp mod">
        <pc:chgData name="Riccardo Berta" userId="c8694f89-bba4-4576-b0a8-456619ca5a8c" providerId="ADAL" clId="{FDDBFC5A-5EA9-5330-BEB8-433D7E3B4C4E}" dt="2025-10-20T05:48:15.068" v="1824" actId="1076"/>
        <pc:sldMkLst>
          <pc:docMk/>
          <pc:sldMk cId="4117691908" sldId="284"/>
        </pc:sldMkLst>
        <pc:spChg chg="mod">
          <ac:chgData name="Riccardo Berta" userId="c8694f89-bba4-4576-b0a8-456619ca5a8c" providerId="ADAL" clId="{FDDBFC5A-5EA9-5330-BEB8-433D7E3B4C4E}" dt="2025-10-20T05:48:15.068" v="1824" actId="1076"/>
          <ac:spMkLst>
            <pc:docMk/>
            <pc:sldMk cId="4117691908" sldId="284"/>
            <ac:spMk id="84" creationId="{D71E212A-393D-5803-B686-EBE63642A4AC}"/>
          </ac:spMkLst>
        </pc:spChg>
        <pc:picChg chg="mod">
          <ac:chgData name="Riccardo Berta" userId="c8694f89-bba4-4576-b0a8-456619ca5a8c" providerId="ADAL" clId="{FDDBFC5A-5EA9-5330-BEB8-433D7E3B4C4E}" dt="2025-10-20T05:48:06.406" v="1821" actId="14100"/>
          <ac:picMkLst>
            <pc:docMk/>
            <pc:sldMk cId="4117691908" sldId="284"/>
            <ac:picMk id="5" creationId="{55FA8312-D2EA-F46F-F48A-7C2887D62AE2}"/>
          </ac:picMkLst>
        </pc:picChg>
        <pc:picChg chg="mod">
          <ac:chgData name="Riccardo Berta" userId="c8694f89-bba4-4576-b0a8-456619ca5a8c" providerId="ADAL" clId="{FDDBFC5A-5EA9-5330-BEB8-433D7E3B4C4E}" dt="2025-10-20T05:48:12.020" v="1823" actId="14100"/>
          <ac:picMkLst>
            <pc:docMk/>
            <pc:sldMk cId="4117691908" sldId="284"/>
            <ac:picMk id="6" creationId="{B1351F35-096D-158B-4B6F-35FE4C76D3FE}"/>
          </ac:picMkLst>
        </pc:picChg>
      </pc:sldChg>
      <pc:sldChg chg="addSp delSp modSp mod">
        <pc:chgData name="Riccardo Berta" userId="c8694f89-bba4-4576-b0a8-456619ca5a8c" providerId="ADAL" clId="{FDDBFC5A-5EA9-5330-BEB8-433D7E3B4C4E}" dt="2025-10-20T06:50:38.041" v="1827" actId="1076"/>
        <pc:sldMkLst>
          <pc:docMk/>
          <pc:sldMk cId="1642395696" sldId="285"/>
        </pc:sldMkLst>
        <pc:picChg chg="del">
          <ac:chgData name="Riccardo Berta" userId="c8694f89-bba4-4576-b0a8-456619ca5a8c" providerId="ADAL" clId="{FDDBFC5A-5EA9-5330-BEB8-433D7E3B4C4E}" dt="2025-10-20T06:50:29.378" v="1825" actId="478"/>
          <ac:picMkLst>
            <pc:docMk/>
            <pc:sldMk cId="1642395696" sldId="285"/>
            <ac:picMk id="2" creationId="{A790403A-63B9-94AC-E01B-B4AF601A952C}"/>
          </ac:picMkLst>
        </pc:picChg>
        <pc:picChg chg="add mod">
          <ac:chgData name="Riccardo Berta" userId="c8694f89-bba4-4576-b0a8-456619ca5a8c" providerId="ADAL" clId="{FDDBFC5A-5EA9-5330-BEB8-433D7E3B4C4E}" dt="2025-10-20T06:50:38.041" v="1827" actId="1076"/>
          <ac:picMkLst>
            <pc:docMk/>
            <pc:sldMk cId="1642395696" sldId="285"/>
            <ac:picMk id="3" creationId="{0F6A2B8A-5086-F2BF-CE07-BC8ED38CB5D7}"/>
          </ac:picMkLst>
        </pc:picChg>
      </pc:sldChg>
      <pc:sldChg chg="addSp delSp modSp mod">
        <pc:chgData name="Riccardo Berta" userId="c8694f89-bba4-4576-b0a8-456619ca5a8c" providerId="ADAL" clId="{FDDBFC5A-5EA9-5330-BEB8-433D7E3B4C4E}" dt="2025-10-20T06:51:51.595" v="1843" actId="14100"/>
        <pc:sldMkLst>
          <pc:docMk/>
          <pc:sldMk cId="117575464" sldId="288"/>
        </pc:sldMkLst>
        <pc:picChg chg="del">
          <ac:chgData name="Riccardo Berta" userId="c8694f89-bba4-4576-b0a8-456619ca5a8c" providerId="ADAL" clId="{FDDBFC5A-5EA9-5330-BEB8-433D7E3B4C4E}" dt="2025-10-20T06:50:47.670" v="1828" actId="478"/>
          <ac:picMkLst>
            <pc:docMk/>
            <pc:sldMk cId="117575464" sldId="288"/>
            <ac:picMk id="4" creationId="{69BCF466-231F-4D84-FD86-70DE9A99E14F}"/>
          </ac:picMkLst>
        </pc:picChg>
        <pc:picChg chg="add mod modCrop">
          <ac:chgData name="Riccardo Berta" userId="c8694f89-bba4-4576-b0a8-456619ca5a8c" providerId="ADAL" clId="{FDDBFC5A-5EA9-5330-BEB8-433D7E3B4C4E}" dt="2025-10-20T06:51:51.595" v="1843" actId="14100"/>
          <ac:picMkLst>
            <pc:docMk/>
            <pc:sldMk cId="117575464" sldId="288"/>
            <ac:picMk id="5" creationId="{FB6DC4D3-3DB9-188C-1692-278869E3C91C}"/>
          </ac:picMkLst>
        </pc:picChg>
      </pc:sldChg>
      <pc:sldChg chg="addSp delSp modSp mod">
        <pc:chgData name="Riccardo Berta" userId="c8694f89-bba4-4576-b0a8-456619ca5a8c" providerId="ADAL" clId="{FDDBFC5A-5EA9-5330-BEB8-433D7E3B4C4E}" dt="2025-10-20T06:52:34.947" v="1855" actId="1076"/>
        <pc:sldMkLst>
          <pc:docMk/>
          <pc:sldMk cId="3836607882" sldId="289"/>
        </pc:sldMkLst>
        <pc:picChg chg="add del mod">
          <ac:chgData name="Riccardo Berta" userId="c8694f89-bba4-4576-b0a8-456619ca5a8c" providerId="ADAL" clId="{FDDBFC5A-5EA9-5330-BEB8-433D7E3B4C4E}" dt="2025-10-20T06:52:17.704" v="1849" actId="478"/>
          <ac:picMkLst>
            <pc:docMk/>
            <pc:sldMk cId="3836607882" sldId="289"/>
            <ac:picMk id="2" creationId="{2A55627D-8112-8DC5-BB53-96B5E67458D0}"/>
          </ac:picMkLst>
        </pc:picChg>
        <pc:picChg chg="add mod">
          <ac:chgData name="Riccardo Berta" userId="c8694f89-bba4-4576-b0a8-456619ca5a8c" providerId="ADAL" clId="{FDDBFC5A-5EA9-5330-BEB8-433D7E3B4C4E}" dt="2025-10-20T06:52:34.947" v="1855" actId="1076"/>
          <ac:picMkLst>
            <pc:docMk/>
            <pc:sldMk cId="3836607882" sldId="289"/>
            <ac:picMk id="3" creationId="{57115E1E-CBD7-E649-1677-3361E48B0F45}"/>
          </ac:picMkLst>
        </pc:picChg>
        <pc:picChg chg="del">
          <ac:chgData name="Riccardo Berta" userId="c8694f89-bba4-4576-b0a8-456619ca5a8c" providerId="ADAL" clId="{FDDBFC5A-5EA9-5330-BEB8-433D7E3B4C4E}" dt="2025-10-20T06:51:56.921" v="1844" actId="478"/>
          <ac:picMkLst>
            <pc:docMk/>
            <pc:sldMk cId="3836607882" sldId="289"/>
            <ac:picMk id="5" creationId="{97BCC215-17CB-6EB6-A9FD-D6F16729E80C}"/>
          </ac:picMkLst>
        </pc:picChg>
      </pc:sldChg>
      <pc:sldChg chg="del">
        <pc:chgData name="Riccardo Berta" userId="c8694f89-bba4-4576-b0a8-456619ca5a8c" providerId="ADAL" clId="{FDDBFC5A-5EA9-5330-BEB8-433D7E3B4C4E}" dt="2025-10-20T06:57:59.056" v="1871" actId="2696"/>
        <pc:sldMkLst>
          <pc:docMk/>
          <pc:sldMk cId="636889308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E96F47A-74B1-86D5-0FFC-BD5BF059C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5654E9B-0F4F-B907-35E6-7AE32B7558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EA9D688-A3DE-7208-7D1D-9C727672F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55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4187BB9-F37B-E855-A898-822953A6F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6C35F3C-121B-FD7D-5310-F37CCF492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5B5489D-4DC8-1BCE-6FB1-88971DDCDE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62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8D41793-F3BD-1888-50BD-B8D64B324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5EF9764-0853-37B0-E336-ECAAA7D729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46A570D-ECC9-EB79-3151-E271B425F7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112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49D9424-C939-BF92-3E1E-C69FDAB3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38A637D-6E00-3A23-4961-B4FB48DD7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790A1AC-E52B-AB1E-0561-A04513E70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571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4C21834-D957-FFDE-C520-36FF27EC0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0A27C99-F06D-065C-3881-50D7F3D51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677E99C-A7B4-23F3-758B-676E833F4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14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0E8B944-AA99-AA3A-A06A-C9C68095C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90B52EB-79A0-1FA8-348F-4C8267D1B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0C79FC7-AAFB-D67D-4DAC-35A84A5F6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325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5A916CF-DD82-3A8D-7FA3-514B9C0B7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63CA60D-299C-692F-7805-2DEEFA879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07F48AD-0AEF-001B-58CF-4312D318CF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992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808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42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0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177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65D13EE-3D9C-69BE-849C-649A5F34D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B4CF7A0-4C3F-933A-6A3F-99F6D8904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AF911A5-8D15-E005-2955-37AA5CF484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031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376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6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2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89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48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172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260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D5902F7-315A-CECF-9AF3-1CC7794AA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4F81D79-295B-F0FD-B70D-28F570D796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B7C4F6E-DD0A-BC26-199C-B841CF88E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906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57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Beneath the abstraction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Moore </a:t>
            </a:r>
            <a:r>
              <a:rPr lang="it-IT" dirty="0" err="1"/>
              <a:t>Law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3637D0-65F6-725C-6D40-C00667006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43733"/>
            <a:ext cx="8489152" cy="54919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F29039-FA5E-F048-1B69-604973024E7A}"/>
              </a:ext>
            </a:extLst>
          </p:cNvPr>
          <p:cNvSpPr txBox="1"/>
          <p:nvPr/>
        </p:nvSpPr>
        <p:spPr>
          <a:xfrm>
            <a:off x="1704213" y="1477348"/>
            <a:ext cx="285206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number of transistors </a:t>
            </a:r>
            <a:b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an integrated circuit </a:t>
            </a:r>
            <a:b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was doubling roughly every </a:t>
            </a:r>
            <a:b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two years.</a:t>
            </a:r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88377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81AE62C-B7EC-3E38-0A2B-3F3F3CF82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1394C78-1057-35D3-7382-C65022A6B5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Transistor scaling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603A266-77EF-46D3-F311-A14C1C7D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43733"/>
            <a:ext cx="8451385" cy="53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75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C9C0D32-8C7C-ED83-790F-7376DAEC5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CAC94AF-457B-10B1-3BF3-276C5497CA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Beyond Moore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6606023-9796-16D7-C8D0-D260058420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320114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Exponential growth in transistor counts drove higher speed, memory, and lower cost → fuelled the </a:t>
            </a:r>
            <a:r>
              <a:rPr lang="en-GB" b="1" dirty="0"/>
              <a:t>Information Age</a:t>
            </a:r>
          </a:p>
          <a:p>
            <a:pPr lvl="0"/>
            <a:endParaRPr lang="en-GB" b="1" dirty="0"/>
          </a:p>
          <a:p>
            <a:pPr lvl="0"/>
            <a:r>
              <a:rPr lang="en-GB" dirty="0"/>
              <a:t>Scaling is </a:t>
            </a:r>
            <a:r>
              <a:rPr lang="en-GB" b="1" dirty="0"/>
              <a:t>slowing</a:t>
            </a:r>
            <a:r>
              <a:rPr lang="en-GB" dirty="0"/>
              <a:t> (last decade)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atomic-scale barriers </a:t>
            </a:r>
            <a:r>
              <a:rPr lang="en-GB" dirty="0"/>
              <a:t>(quantum effects, heat, manufacturing, materials)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Strategies Beyond Scaling: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Multi-core processors </a:t>
            </a:r>
            <a:r>
              <a:rPr lang="en-GB" dirty="0"/>
              <a:t>→ parallelism instead of faster clocks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3D integration </a:t>
            </a:r>
            <a:r>
              <a:rPr lang="en-GB" dirty="0"/>
              <a:t>→ stacking circuits to reduce delay and increase density</a:t>
            </a:r>
          </a:p>
          <a:p>
            <a:pPr lvl="1">
              <a:spcBef>
                <a:spcPts val="0"/>
              </a:spcBef>
            </a:pPr>
            <a:endParaRPr lang="en-GB" dirty="0"/>
          </a:p>
          <a:p>
            <a:r>
              <a:rPr lang="en-GB" dirty="0"/>
              <a:t>New paradigms: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New materials </a:t>
            </a:r>
            <a:r>
              <a:rPr lang="en-GB" dirty="0"/>
              <a:t>(graphene, nanotubes, 2D semiconductors)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Specialized accelerators </a:t>
            </a:r>
            <a:r>
              <a:rPr lang="en-GB" dirty="0"/>
              <a:t>(GPUs, AI chips)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Quantum computing </a:t>
            </a:r>
            <a:r>
              <a:rPr lang="en-GB" dirty="0"/>
              <a:t>→ beyond classical logic</a:t>
            </a:r>
          </a:p>
        </p:txBody>
      </p:sp>
    </p:spTree>
    <p:extLst>
      <p:ext uri="{BB962C8B-B14F-4D97-AF65-F5344CB8AC3E}">
        <p14:creationId xmlns:p14="http://schemas.microsoft.com/office/powerpoint/2010/main" val="197851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E37AFC8-244A-E2F3-13E0-4E67B085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717DE2D-B58A-7675-958E-FEBDEAC3F5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Silicon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71E212A-393D-5803-B686-EBE63642A4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1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Modern transistors use MOS technology based on </a:t>
            </a:r>
            <a:r>
              <a:rPr lang="en-GB" b="1" dirty="0"/>
              <a:t>silicon (Si)</a:t>
            </a:r>
          </a:p>
          <a:p>
            <a:pPr lvl="0"/>
            <a:r>
              <a:rPr lang="en-GB" dirty="0"/>
              <a:t>Silicon has 4 valence electrons, forming covalent bonds → stable crystal lattice</a:t>
            </a:r>
          </a:p>
          <a:p>
            <a:pPr lvl="1">
              <a:spcBef>
                <a:spcPts val="0"/>
              </a:spcBef>
            </a:pPr>
            <a:r>
              <a:rPr lang="en-GB" dirty="0"/>
              <a:t>Pure silicon = poor conductor (no free carriers)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FA8312-D2EA-F46F-F48A-7C2887D62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9" y="2611014"/>
            <a:ext cx="6289811" cy="282159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1351F35-096D-158B-4B6F-35FE4C76D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761" y="2373918"/>
            <a:ext cx="4954491" cy="32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9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71F9161-2B23-941E-FA28-62F85BBF3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95CAE0F-7DE8-167B-2B4D-2E8A1F1D71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Semiconductor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6878A1D-F120-DC88-5B30-8F01A6D244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976278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Doping</a:t>
            </a:r>
            <a:r>
              <a:rPr lang="en-GB" dirty="0"/>
              <a:t>: tuning conductivity</a:t>
            </a:r>
          </a:p>
          <a:p>
            <a:pPr lvl="1">
              <a:spcBef>
                <a:spcPts val="0"/>
              </a:spcBef>
            </a:pPr>
            <a:r>
              <a:rPr lang="en-GB" dirty="0"/>
              <a:t>n-type (e.g. As) → extra electron → free negative charge</a:t>
            </a:r>
          </a:p>
          <a:p>
            <a:pPr lvl="1">
              <a:spcBef>
                <a:spcPts val="0"/>
              </a:spcBef>
            </a:pPr>
            <a:r>
              <a:rPr lang="en-GB" dirty="0"/>
              <a:t>p-type (e.g. B) → missing electron → hole behaves like positive charge</a:t>
            </a:r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50" dirty="0"/>
          </a:p>
          <a:p>
            <a:pPr lvl="0"/>
            <a:r>
              <a:rPr lang="en-GB" dirty="0"/>
              <a:t>➡️ By adjusting dopants, silicon’s conductivity can vary over many orders of magnitude → basis for diodes and transistors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6A2B8A-5086-F2BF-CE07-BC8ED38C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4" y="1933343"/>
            <a:ext cx="7772400" cy="39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9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C6CF441-C1CF-DEAE-8044-A2B660BB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C406C01-804A-2998-67DA-A03AB0D78E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p-n junction (1)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C14893-0334-15A2-2D50-B7F62EC98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2" y="-1386428"/>
            <a:ext cx="2310713" cy="1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2F66A7-EBEC-D4D4-5B81-464EEB9F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69" y="1198927"/>
            <a:ext cx="7772400" cy="25158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39308FA-DB5B-5F63-9935-A1598F4FB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869945"/>
            <a:ext cx="7772400" cy="23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6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0587CE8-CA28-253C-2C4A-0E3DFD4E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F7069F6-359D-8467-1E22-2093DA24AF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p-n junction (2)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B82884-7CFB-BB77-2153-04C48701F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2" y="-1386428"/>
            <a:ext cx="2310713" cy="1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AB23FB29-E865-173B-A819-1CC3A3F32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742" y="1170740"/>
            <a:ext cx="6137895" cy="243199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AFC050E-D552-A396-E2BC-D7D34B682B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63" r="8126"/>
          <a:stretch>
            <a:fillRect/>
          </a:stretch>
        </p:blipFill>
        <p:spPr>
          <a:xfrm>
            <a:off x="0" y="4127514"/>
            <a:ext cx="4306824" cy="21450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6DC4D3-3DB9-188C-1692-278869E3C9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97" r="6388"/>
          <a:stretch>
            <a:fillRect/>
          </a:stretch>
        </p:blipFill>
        <p:spPr>
          <a:xfrm>
            <a:off x="4487689" y="4127514"/>
            <a:ext cx="4465590" cy="21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4D78700-90C8-A8E9-CED2-E99CFDB9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7115E1E-CBD7-E649-1677-3361E48B0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52" y="1619101"/>
            <a:ext cx="8018095" cy="4969958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63D8159-6843-EC75-E83D-5D55DCC17C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Diode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71FAE68-CE4B-E95A-A55C-7DF254E2C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2" y="-1386428"/>
            <a:ext cx="2310713" cy="1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FE9A150-23BD-4AA1-088C-B12E8CA13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4" y="1186795"/>
            <a:ext cx="2796889" cy="8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07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MOS Transistors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37131" y="1043734"/>
            <a:ext cx="8869738" cy="539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MOSFET (</a:t>
            </a:r>
            <a:r>
              <a:rPr lang="en-GB" b="1" dirty="0"/>
              <a:t>Metal–Oxide–Semiconductor Field-Effect Transistor</a:t>
            </a:r>
            <a:r>
              <a:rPr lang="en-GB" dirty="0"/>
              <a:t>)  is a sandwich of several layers of conducting and insulating materials: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MOS behaves as a </a:t>
            </a:r>
            <a:r>
              <a:rPr lang="en-GB" b="1" dirty="0"/>
              <a:t>voltage-controlled switch </a:t>
            </a:r>
            <a:r>
              <a:rPr lang="en-GB" dirty="0"/>
              <a:t>in which the gate voltage creates an electric field that turns ON or OFF a connection between the source and drain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4C7518A-FCE1-6A62-7F1D-AAD36790E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58245"/>
            <a:ext cx="8760290" cy="29418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6DA29E-F929-C986-6108-30823C6A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" y="4600053"/>
            <a:ext cx="1042416" cy="13827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52E8EF-4F23-727F-2F80-F540E634D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984" y="4600052"/>
            <a:ext cx="1026622" cy="13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2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MOS Transistors (2)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Consider the </a:t>
            </a:r>
            <a:r>
              <a:rPr lang="en-GB" dirty="0" err="1"/>
              <a:t>nMOS</a:t>
            </a:r>
            <a:r>
              <a:rPr lang="en-GB" dirty="0"/>
              <a:t>:</a:t>
            </a:r>
            <a:endParaRPr lang="en-GB" sz="3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 err="1"/>
              <a:t>pMOS</a:t>
            </a:r>
            <a:r>
              <a:rPr lang="en-GB" dirty="0"/>
              <a:t> works in just the opposite fashion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substrate is tied to </a:t>
            </a:r>
            <a:r>
              <a:rPr lang="en-GB" dirty="0" err="1"/>
              <a:t>V</a:t>
            </a:r>
            <a:r>
              <a:rPr lang="en-GB" baseline="-25000" dirty="0" err="1"/>
              <a:t>dd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also at V</a:t>
            </a:r>
            <a:r>
              <a:rPr lang="en-GB" baseline="-25000" dirty="0"/>
              <a:t>DD</a:t>
            </a:r>
            <a:r>
              <a:rPr lang="en-GB" dirty="0"/>
              <a:t>, the </a:t>
            </a:r>
            <a:r>
              <a:rPr lang="en-GB" dirty="0" err="1"/>
              <a:t>pMOS</a:t>
            </a:r>
            <a:r>
              <a:rPr lang="en-GB" dirty="0"/>
              <a:t>  is 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at GND, the channel inverts to p-type and the transistor is ON</a:t>
            </a:r>
          </a:p>
          <a:p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5241B98-9FDD-ED19-6417-150773229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0" y="1890502"/>
            <a:ext cx="8960779" cy="28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379" y="1122861"/>
            <a:ext cx="8339241" cy="5242188"/>
          </a:xfrm>
        </p:spPr>
        <p:txBody>
          <a:bodyPr/>
          <a:lstStyle/>
          <a:p>
            <a:r>
              <a:rPr lang="en-GB" dirty="0"/>
              <a:t>Relate the continuous to discrete</a:t>
            </a:r>
          </a:p>
          <a:p>
            <a:pPr lvl="1">
              <a:spcBef>
                <a:spcPts val="0"/>
              </a:spcBef>
            </a:pPr>
            <a:r>
              <a:rPr lang="en-GB" dirty="0"/>
              <a:t>Logic Level</a:t>
            </a:r>
          </a:p>
          <a:p>
            <a:pPr lvl="1">
              <a:spcBef>
                <a:spcPts val="0"/>
              </a:spcBef>
            </a:pPr>
            <a:r>
              <a:rPr lang="en-GB" dirty="0"/>
              <a:t>Noise Margins </a:t>
            </a:r>
          </a:p>
          <a:p>
            <a:pPr lvl="1">
              <a:spcBef>
                <a:spcPts val="0"/>
              </a:spcBef>
            </a:pPr>
            <a:r>
              <a:rPr lang="en-GB" dirty="0"/>
              <a:t>DC Transfer Characteristics</a:t>
            </a:r>
          </a:p>
          <a:p>
            <a:pPr lvl="1">
              <a:spcBef>
                <a:spcPts val="0"/>
              </a:spcBef>
            </a:pPr>
            <a:r>
              <a:rPr lang="en-GB" dirty="0"/>
              <a:t>Logic families </a:t>
            </a:r>
          </a:p>
          <a:p>
            <a:pPr lvl="1">
              <a:spcBef>
                <a:spcPts val="0"/>
              </a:spcBef>
            </a:pPr>
            <a:endParaRPr lang="en-GB" sz="300" dirty="0"/>
          </a:p>
          <a:p>
            <a:r>
              <a:rPr lang="en-GB" dirty="0"/>
              <a:t>Implementing Logic Gates	</a:t>
            </a:r>
          </a:p>
          <a:p>
            <a:pPr lvl="1">
              <a:spcBef>
                <a:spcPts val="0"/>
              </a:spcBef>
            </a:pPr>
            <a:r>
              <a:rPr lang="en-GB" dirty="0"/>
              <a:t>Gears and vacuum tubes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The Revolution of Integration</a:t>
            </a:r>
          </a:p>
          <a:p>
            <a:pPr lvl="1">
              <a:spcBef>
                <a:spcPts val="0"/>
              </a:spcBef>
            </a:pPr>
            <a:r>
              <a:rPr lang="en-GB" dirty="0"/>
              <a:t>Moore Law</a:t>
            </a:r>
          </a:p>
          <a:p>
            <a:r>
              <a:rPr lang="en-GB" dirty="0"/>
              <a:t>Semiconductors</a:t>
            </a:r>
          </a:p>
          <a:p>
            <a:pPr lvl="1">
              <a:spcBef>
                <a:spcPts val="0"/>
              </a:spcBef>
            </a:pPr>
            <a:r>
              <a:rPr lang="en-GB" dirty="0"/>
              <a:t>Silicon</a:t>
            </a:r>
          </a:p>
          <a:p>
            <a:pPr lvl="1">
              <a:spcBef>
                <a:spcPts val="0"/>
              </a:spcBef>
            </a:pPr>
            <a:r>
              <a:rPr lang="en-GB" dirty="0"/>
              <a:t>Semiconductors</a:t>
            </a:r>
          </a:p>
          <a:p>
            <a:pPr lvl="1">
              <a:spcBef>
                <a:spcPts val="0"/>
              </a:spcBef>
            </a:pPr>
            <a:r>
              <a:rPr lang="en-GB" dirty="0"/>
              <a:t>p-n junction</a:t>
            </a:r>
          </a:p>
          <a:p>
            <a:pPr lvl="1">
              <a:spcBef>
                <a:spcPts val="0"/>
              </a:spcBef>
            </a:pPr>
            <a:endParaRPr lang="en-GB" sz="300" dirty="0"/>
          </a:p>
          <a:p>
            <a:r>
              <a:rPr lang="en-GB" dirty="0"/>
              <a:t>Electron devices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Diode</a:t>
            </a:r>
          </a:p>
          <a:p>
            <a:pPr lvl="1">
              <a:spcBef>
                <a:spcPts val="0"/>
              </a:spcBef>
            </a:pPr>
            <a:r>
              <a:rPr lang="en-GB" dirty="0"/>
              <a:t>MOS Transistors</a:t>
            </a:r>
          </a:p>
          <a:p>
            <a:pPr lvl="1">
              <a:spcBef>
                <a:spcPts val="0"/>
              </a:spcBef>
            </a:pPr>
            <a:endParaRPr lang="en-GB" sz="300" dirty="0"/>
          </a:p>
          <a:p>
            <a:r>
              <a:rPr lang="en-GB" dirty="0"/>
              <a:t>Logic gates from transistor</a:t>
            </a:r>
          </a:p>
          <a:p>
            <a:pPr lvl="1">
              <a:spcBef>
                <a:spcPts val="0"/>
              </a:spcBef>
            </a:pPr>
            <a:r>
              <a:rPr lang="en-GB" dirty="0"/>
              <a:t>NOT, NAND, NOR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bianco, Carattere, Elementi grafici, logo&#10;&#10;Il contenuto generato dall'IA potrebbe non essere corretto.">
            <a:extLst>
              <a:ext uri="{FF2B5EF4-FFF2-40B4-BE49-F238E27FC236}">
                <a16:creationId xmlns:a16="http://schemas.microsoft.com/office/drawing/2014/main" id="{50550D49-F8F0-1BF8-055D-3072A1B59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65" y="2893876"/>
            <a:ext cx="2122279" cy="517194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Switch models of 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6133"/>
            <a:ext cx="8818500" cy="5661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CMOS give us two types of  electrically controlled switches</a:t>
            </a:r>
          </a:p>
          <a:p>
            <a:pPr lvl="0"/>
            <a:r>
              <a:rPr lang="en-GB" dirty="0"/>
              <a:t>Gate regulates current  between source and drain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are OFF when the gate is 0 and ON when the gate is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are just the opposite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9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dirty="0"/>
          </a:p>
          <a:p>
            <a:pPr lvl="0"/>
            <a:r>
              <a:rPr lang="en-GB" dirty="0"/>
              <a:t>Unfortunately, MOS are </a:t>
            </a:r>
            <a:r>
              <a:rPr lang="en-GB" b="1" dirty="0"/>
              <a:t>not perfect switches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transistors pass 0 well, but pass 1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transistors pass 1 well, but 0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78BA885-4CBC-F911-0DF4-0FC316A8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86" y="2911806"/>
            <a:ext cx="3788675" cy="17553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DE92AEC-DEB1-723C-1481-20141AE8D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497" y="3156586"/>
            <a:ext cx="4476750" cy="15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77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0241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To build digital logic efficiently, both </a:t>
            </a:r>
            <a:r>
              <a:rPr lang="en-GB" dirty="0" err="1"/>
              <a:t>nMOS</a:t>
            </a:r>
            <a:r>
              <a:rPr lang="en-GB" dirty="0"/>
              <a:t> and </a:t>
            </a:r>
            <a:r>
              <a:rPr lang="en-GB" dirty="0" err="1"/>
              <a:t>pMOS</a:t>
            </a:r>
            <a:r>
              <a:rPr lang="en-GB" dirty="0"/>
              <a:t> transistors must be fabricated on the same chip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Complementary MOS or </a:t>
            </a:r>
            <a:r>
              <a:rPr lang="en-GB" b="1" dirty="0"/>
              <a:t>CMOS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3AA126A-46CF-DAF1-020B-DBC15F0FE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37040"/>
            <a:ext cx="7772400" cy="40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19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D01B1A3-42F4-25F3-9F6C-5259CE669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C0B937C-7D0E-98DA-3A24-EDAC692E5B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Building Integrated Circuits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13C425-1764-71F2-930B-7FC30A61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15" y="992121"/>
            <a:ext cx="7082161" cy="28959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C6C67A9-7030-D7C2-B812-A1F7BDD46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448" y="3888093"/>
            <a:ext cx="4442896" cy="25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4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CMOS gates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533BA48-9536-911C-CEF3-8245E215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8" y="1336696"/>
            <a:ext cx="2580612" cy="238526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C90209C-67FC-45CC-2232-F409D1E9B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964" y="543678"/>
            <a:ext cx="3011889" cy="283580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F40446-5DD3-721E-2695-5291F024A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534" y="3820989"/>
            <a:ext cx="2328983" cy="27228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44D165-1043-1DDF-0913-C92593C30D33}"/>
              </a:ext>
            </a:extLst>
          </p:cNvPr>
          <p:cNvSpPr txBox="1"/>
          <p:nvPr/>
        </p:nvSpPr>
        <p:spPr>
          <a:xfrm>
            <a:off x="870012" y="170170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4620F1-319B-E15D-DB15-0FE608230FE8}"/>
              </a:ext>
            </a:extLst>
          </p:cNvPr>
          <p:cNvSpPr txBox="1"/>
          <p:nvPr/>
        </p:nvSpPr>
        <p:spPr>
          <a:xfrm>
            <a:off x="4575682" y="1367451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NAND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B25A2A-B0D4-21D7-C410-C30AE6B652A0}"/>
              </a:ext>
            </a:extLst>
          </p:cNvPr>
          <p:cNvSpPr txBox="1"/>
          <p:nvPr/>
        </p:nvSpPr>
        <p:spPr>
          <a:xfrm>
            <a:off x="2594342" y="3978087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45983F4-41C7-DF1C-B2BB-E088E5AD1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327" y="4285864"/>
            <a:ext cx="1617717" cy="182872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CF1300-106D-CAC3-FBC6-FEDD583146C1}"/>
              </a:ext>
            </a:extLst>
          </p:cNvPr>
          <p:cNvSpPr txBox="1"/>
          <p:nvPr/>
        </p:nvSpPr>
        <p:spPr>
          <a:xfrm>
            <a:off x="5553206" y="4556464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Transmission Gate</a:t>
            </a:r>
          </a:p>
        </p:txBody>
      </p:sp>
    </p:spTree>
    <p:extLst>
      <p:ext uri="{BB962C8B-B14F-4D97-AF65-F5344CB8AC3E}">
        <p14:creationId xmlns:p14="http://schemas.microsoft.com/office/powerpoint/2010/main" val="284781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Power consumption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3801"/>
            <a:ext cx="8818500" cy="5302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amount of energy used per unit time</a:t>
            </a:r>
          </a:p>
          <a:p>
            <a:r>
              <a:rPr lang="en-GB" dirty="0"/>
              <a:t>Battery life of portable systems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smartphone battery holds about 10 W-hr of energy, meaning that it could deliver 1W for 10 hours or 2W for 5 hours, and so forth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for your phone to last a full day, its average consumption should be under 1W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laptops typically have 50 to 100 W-hr batteries and consume under 10W in normal operation, of which the screen is a large fraction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Power is also significant for plugged systems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electricity costs money and emissions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system will overheat if it draws too much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0"/>
            <a:r>
              <a:rPr lang="en-GB" dirty="0"/>
              <a:t>Digital systems draw both </a:t>
            </a:r>
            <a:r>
              <a:rPr lang="en-GB" b="1" dirty="0"/>
              <a:t>dynamic</a:t>
            </a:r>
            <a:r>
              <a:rPr lang="en-GB" dirty="0"/>
              <a:t> and </a:t>
            </a:r>
            <a:r>
              <a:rPr lang="en-GB" b="1" dirty="0"/>
              <a:t>static</a:t>
            </a:r>
            <a:r>
              <a:rPr lang="en-GB" dirty="0"/>
              <a:t>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dynamic: power used as signals change between 0 and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static: power used even when signals do not change, and the system is idle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29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 the continuous to discrete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18658"/>
            <a:ext cx="8818500" cy="5001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digital system uses </a:t>
            </a:r>
            <a:r>
              <a:rPr lang="en-GB" b="1" dirty="0"/>
              <a:t>discrete-valued variables</a:t>
            </a:r>
            <a:r>
              <a:rPr lang="en-GB" dirty="0"/>
              <a:t>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However, the variables are represented by </a:t>
            </a:r>
            <a:r>
              <a:rPr lang="en-GB" b="1" dirty="0"/>
              <a:t>continuous physical quantities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the voltage on a wire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the position of a gear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the level of fluid in a cylinder</a:t>
            </a:r>
          </a:p>
          <a:p>
            <a:endParaRPr lang="en-GB" dirty="0"/>
          </a:p>
          <a:p>
            <a:r>
              <a:rPr lang="en-GB" dirty="0"/>
              <a:t>The designer must </a:t>
            </a:r>
            <a:r>
              <a:rPr lang="en-GB" b="1" dirty="0"/>
              <a:t>choose a way to relate the continuous value to the discrete value</a:t>
            </a:r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Consider representing a binary signal A with a voltage on a wire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b="1" dirty="0"/>
              <a:t>0 volts (V) </a:t>
            </a:r>
            <a:r>
              <a:rPr lang="en-GB" dirty="0"/>
              <a:t>→</a:t>
            </a:r>
            <a:r>
              <a:rPr lang="en-GB" b="1" dirty="0"/>
              <a:t> A=0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b="1" dirty="0"/>
              <a:t>5V </a:t>
            </a:r>
            <a:r>
              <a:rPr lang="en-GB" dirty="0"/>
              <a:t>→</a:t>
            </a:r>
            <a:r>
              <a:rPr lang="en-GB" b="1" dirty="0"/>
              <a:t> A=1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Any real system </a:t>
            </a:r>
            <a:r>
              <a:rPr lang="en-GB" b="1" dirty="0"/>
              <a:t>must tolerate some noise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4.97V probably can be interpreted as A=1 as well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but what about 4.3V? or 2.8V? or 2.5V?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Logic Level and Noise Margins (1)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591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lowest voltage is 0V, also called </a:t>
            </a:r>
            <a:r>
              <a:rPr lang="en-GB" b="1" dirty="0"/>
              <a:t>ground</a:t>
            </a:r>
            <a:r>
              <a:rPr lang="en-GB" dirty="0"/>
              <a:t> or </a:t>
            </a:r>
            <a:r>
              <a:rPr lang="en-GB" b="1" dirty="0"/>
              <a:t>GND</a:t>
            </a:r>
          </a:p>
          <a:p>
            <a:pPr lvl="0"/>
            <a:r>
              <a:rPr lang="en-GB" dirty="0"/>
              <a:t>The highest voltage comes from the power supply and is called </a:t>
            </a:r>
            <a:r>
              <a:rPr lang="en-GB" b="1" dirty="0"/>
              <a:t>VDD</a:t>
            </a:r>
          </a:p>
          <a:p>
            <a:pPr lvl="0"/>
            <a:r>
              <a:rPr lang="en-GB" dirty="0"/>
              <a:t>The mapping is done by </a:t>
            </a:r>
            <a:r>
              <a:rPr lang="en-GB" b="1" dirty="0"/>
              <a:t>defining logic levels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6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</a:t>
            </a:r>
            <a:r>
              <a:rPr lang="en-GB" b="1" dirty="0"/>
              <a:t>noise margins </a:t>
            </a:r>
            <a:r>
              <a:rPr lang="en-GB" dirty="0"/>
              <a:t>are the </a:t>
            </a:r>
            <a:r>
              <a:rPr lang="en-GB" b="1" dirty="0"/>
              <a:t>amount of noise that could be added to an output such that the signal can still be interpreted as a valid input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NM</a:t>
            </a:r>
            <a:r>
              <a:rPr lang="en-GB" baseline="-25000" dirty="0"/>
              <a:t>L</a:t>
            </a:r>
            <a:r>
              <a:rPr lang="en-GB" dirty="0"/>
              <a:t> = V</a:t>
            </a:r>
            <a:r>
              <a:rPr lang="en-GB" baseline="-25000" dirty="0"/>
              <a:t>IL</a:t>
            </a:r>
            <a:r>
              <a:rPr lang="en-GB" dirty="0"/>
              <a:t> – V</a:t>
            </a:r>
            <a:r>
              <a:rPr lang="en-GB" baseline="-25000" dirty="0"/>
              <a:t>OL</a:t>
            </a:r>
            <a:r>
              <a:rPr lang="en-GB" dirty="0"/>
              <a:t>,   NM</a:t>
            </a:r>
            <a:r>
              <a:rPr lang="en-GB" baseline="-25000" dirty="0"/>
              <a:t>H </a:t>
            </a:r>
            <a:r>
              <a:rPr lang="en-GB" dirty="0"/>
              <a:t>= V</a:t>
            </a:r>
            <a:r>
              <a:rPr lang="en-GB" baseline="-25000" dirty="0"/>
              <a:t>OH </a:t>
            </a:r>
            <a:r>
              <a:rPr lang="en-GB" dirty="0"/>
              <a:t>– V</a:t>
            </a:r>
            <a:r>
              <a:rPr lang="en-GB" baseline="-25000" dirty="0"/>
              <a:t>IH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A1879BF-669D-0592-7A41-8492F2DD5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173" y="2030744"/>
            <a:ext cx="6166432" cy="36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0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Logic Level and Noise Margins (2)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358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the circuit: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O1</a:t>
            </a:r>
            <a:r>
              <a:rPr lang="en-GB" dirty="0"/>
              <a:t> is the output voltage of inverter I</a:t>
            </a:r>
            <a:r>
              <a:rPr lang="en-GB" baseline="-25000" dirty="0"/>
              <a:t>1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I2</a:t>
            </a:r>
            <a:r>
              <a:rPr lang="en-GB" dirty="0"/>
              <a:t> is the input voltage of inverter I</a:t>
            </a:r>
            <a:r>
              <a:rPr lang="en-GB" baseline="-25000" dirty="0"/>
              <a:t>2</a:t>
            </a:r>
          </a:p>
          <a:p>
            <a:r>
              <a:rPr lang="en-GB" dirty="0"/>
              <a:t>Both inverters have the following characteristics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DD</a:t>
            </a:r>
            <a:r>
              <a:rPr lang="en-GB" dirty="0"/>
              <a:t>=5V,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IL</a:t>
            </a:r>
            <a:r>
              <a:rPr lang="en-GB" dirty="0"/>
              <a:t>=1.35V, V</a:t>
            </a:r>
            <a:r>
              <a:rPr lang="en-GB" baseline="-25000" dirty="0"/>
              <a:t>IH</a:t>
            </a:r>
            <a:r>
              <a:rPr lang="en-GB" dirty="0"/>
              <a:t>=3.15V,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OL</a:t>
            </a:r>
            <a:r>
              <a:rPr lang="en-GB" dirty="0"/>
              <a:t>=0.33V, V</a:t>
            </a:r>
            <a:r>
              <a:rPr lang="en-GB" baseline="-25000" dirty="0"/>
              <a:t>OH</a:t>
            </a:r>
            <a:r>
              <a:rPr lang="en-GB" dirty="0"/>
              <a:t>=3.84V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What are the inverter low and high noise margins?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L </a:t>
            </a:r>
            <a:r>
              <a:rPr lang="en-GB" dirty="0"/>
              <a:t>= V</a:t>
            </a:r>
            <a:r>
              <a:rPr lang="en-GB" baseline="-25000" dirty="0"/>
              <a:t>IL </a:t>
            </a:r>
            <a:r>
              <a:rPr lang="en-GB" dirty="0"/>
              <a:t>– V</a:t>
            </a:r>
            <a:r>
              <a:rPr lang="en-GB" baseline="-25000" dirty="0"/>
              <a:t>OL </a:t>
            </a:r>
            <a:r>
              <a:rPr lang="en-GB" dirty="0"/>
              <a:t>= 1.35V − 0.33V = 1.02V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H</a:t>
            </a:r>
            <a:r>
              <a:rPr lang="en-GB" dirty="0"/>
              <a:t> = V</a:t>
            </a:r>
            <a:r>
              <a:rPr lang="en-GB" baseline="-25000" dirty="0"/>
              <a:t>OH</a:t>
            </a:r>
            <a:r>
              <a:rPr lang="en-GB" dirty="0"/>
              <a:t> − V</a:t>
            </a:r>
            <a:r>
              <a:rPr lang="en-GB" baseline="-25000" dirty="0"/>
              <a:t>IH</a:t>
            </a:r>
            <a:r>
              <a:rPr lang="en-GB" dirty="0"/>
              <a:t> = 3.84V − 3.15V = 0.69V</a:t>
            </a:r>
          </a:p>
          <a:p>
            <a:endParaRPr lang="en-GB" dirty="0"/>
          </a:p>
          <a:p>
            <a:r>
              <a:rPr lang="en-GB" dirty="0"/>
              <a:t>Can the circuit tolerate 1V of noise between V</a:t>
            </a:r>
            <a:r>
              <a:rPr lang="en-GB" baseline="-25000" dirty="0"/>
              <a:t>O1</a:t>
            </a:r>
            <a:r>
              <a:rPr lang="en-GB" dirty="0"/>
              <a:t> and V</a:t>
            </a:r>
            <a:r>
              <a:rPr lang="en-GB" baseline="-25000" dirty="0"/>
              <a:t>I2</a:t>
            </a:r>
            <a:r>
              <a:rPr lang="en-GB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it can tolerate the noise when the output is LOW (NM</a:t>
            </a:r>
            <a:r>
              <a:rPr lang="en-GB" baseline="-25000" dirty="0"/>
              <a:t>L</a:t>
            </a:r>
            <a:r>
              <a:rPr lang="en-GB" dirty="0"/>
              <a:t> = 1.02 V)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but not when the output is HIGH (NM</a:t>
            </a:r>
            <a:r>
              <a:rPr lang="en-GB" baseline="-25000" dirty="0"/>
              <a:t>H</a:t>
            </a:r>
            <a:r>
              <a:rPr lang="en-GB" dirty="0"/>
              <a:t> = 0.69V)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GB" sz="1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GB" b="1" dirty="0"/>
              <a:t>How can we define those values?</a:t>
            </a:r>
          </a:p>
        </p:txBody>
      </p:sp>
    </p:spTree>
    <p:extLst>
      <p:ext uri="{BB962C8B-B14F-4D97-AF65-F5344CB8AC3E}">
        <p14:creationId xmlns:p14="http://schemas.microsoft.com/office/powerpoint/2010/main" val="273365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2203"/>
            <a:ext cx="8818500" cy="5549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output voltage </a:t>
            </a:r>
            <a:r>
              <a:rPr lang="en-GB" b="1" dirty="0"/>
              <a:t>as a function</a:t>
            </a:r>
            <a:r>
              <a:rPr lang="en-GB" dirty="0"/>
              <a:t> of the input voltage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12065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32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To understand the </a:t>
            </a:r>
            <a:r>
              <a:rPr lang="en-GB" b="1" dirty="0"/>
              <a:t>limits of the digital abstraction</a:t>
            </a:r>
            <a:r>
              <a:rPr lang="en-GB" dirty="0"/>
              <a:t>, we must delve into the </a:t>
            </a:r>
            <a:r>
              <a:rPr lang="en-GB" b="1" dirty="0" err="1"/>
              <a:t>analog</a:t>
            </a:r>
            <a:r>
              <a:rPr lang="en-GB" b="1" dirty="0"/>
              <a:t> behaviour</a:t>
            </a:r>
            <a:r>
              <a:rPr lang="en-GB" dirty="0"/>
              <a:t> of a gate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DC Transfer Characteristics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906D1F-2FC3-0827-3332-5C2F5E63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68" y="1645738"/>
            <a:ext cx="8093910" cy="41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Logic families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222711" y="1043733"/>
            <a:ext cx="8818500" cy="5498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Static discipline</a:t>
            </a:r>
            <a:r>
              <a:rPr lang="en-GB" dirty="0"/>
              <a:t>: if inputs are logically valid, outputs will also be valid</a:t>
            </a:r>
          </a:p>
          <a:p>
            <a:pPr lvl="1">
              <a:spcBef>
                <a:spcPts val="0"/>
              </a:spcBef>
            </a:pPr>
            <a:r>
              <a:rPr lang="en-GB" dirty="0"/>
              <a:t>ensures simplicity, robustness, and scalability</a:t>
            </a:r>
          </a:p>
          <a:p>
            <a:pPr lvl="1">
              <a:spcBef>
                <a:spcPts val="0"/>
              </a:spcBef>
            </a:pPr>
            <a:r>
              <a:rPr lang="en-GB" dirty="0"/>
              <a:t>like a grammar: valid “words” (gates) → valid “sentences” (circuits)</a:t>
            </a:r>
          </a:p>
          <a:p>
            <a:pPr lvl="1">
              <a:spcBef>
                <a:spcPts val="0"/>
              </a:spcBef>
            </a:pPr>
            <a:endParaRPr lang="en-GB" sz="500" dirty="0"/>
          </a:p>
          <a:p>
            <a:pPr lvl="0"/>
            <a:r>
              <a:rPr lang="en-GB" dirty="0"/>
              <a:t>Gates must use compatible logic levels → grouped into </a:t>
            </a:r>
            <a:r>
              <a:rPr lang="en-GB" b="1" dirty="0"/>
              <a:t>logic families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600" dirty="0"/>
          </a:p>
          <a:p>
            <a:pPr lvl="0"/>
            <a:endParaRPr lang="en-GB" sz="800" dirty="0"/>
          </a:p>
          <a:p>
            <a:pPr lvl="0"/>
            <a:r>
              <a:rPr lang="en-GB" dirty="0"/>
              <a:t>Compatibility: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sz="1200" dirty="0"/>
          </a:p>
          <a:p>
            <a:pPr lvl="1">
              <a:spcBef>
                <a:spcPts val="0"/>
              </a:spcBef>
            </a:pPr>
            <a:r>
              <a:rPr lang="en-GB" dirty="0"/>
              <a:t>within a family: gates ”snap together” like Lego</a:t>
            </a:r>
          </a:p>
          <a:p>
            <a:pPr lvl="1">
              <a:spcBef>
                <a:spcPts val="0"/>
              </a:spcBef>
            </a:pPr>
            <a:r>
              <a:rPr lang="en-GB" dirty="0"/>
              <a:t>across families requires caution or interfacing</a:t>
            </a:r>
          </a:p>
          <a:p>
            <a:pPr lvl="1">
              <a:spcBef>
                <a:spcPts val="0"/>
              </a:spcBef>
            </a:pPr>
            <a:endParaRPr lang="en-GB" sz="800" dirty="0"/>
          </a:p>
          <a:p>
            <a:pPr lvl="0"/>
            <a:r>
              <a:rPr lang="en-GB" b="1" dirty="0"/>
              <a:t>Trend</a:t>
            </a:r>
            <a:r>
              <a:rPr lang="en-GB" dirty="0"/>
              <a:t>: shift from 5V → 3.3V → 2.5V → 1.8V → lower for </a:t>
            </a:r>
            <a:r>
              <a:rPr lang="en-GB" b="1" dirty="0"/>
              <a:t>reduced power</a:t>
            </a:r>
          </a:p>
        </p:txBody>
      </p:sp>
      <p:pic>
        <p:nvPicPr>
          <p:cNvPr id="3" name="Immagine 2" descr="Immagine che contiene testo, Carattere, numero, schermata&#10;&#10;Il contenuto generato dall'IA potrebbe non essere corretto.">
            <a:extLst>
              <a:ext uri="{FF2B5EF4-FFF2-40B4-BE49-F238E27FC236}">
                <a16:creationId xmlns:a16="http://schemas.microsoft.com/office/drawing/2014/main" id="{D018D7CE-CB38-20D6-E4D8-D04FCD09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32" y="2366320"/>
            <a:ext cx="3789629" cy="1368477"/>
          </a:xfrm>
          <a:prstGeom prst="rect">
            <a:avLst/>
          </a:prstGeom>
        </p:spPr>
      </p:pic>
      <p:pic>
        <p:nvPicPr>
          <p:cNvPr id="5" name="Immagine 4" descr="Immagine che contiene testo, Carattere, numero, ricevuta&#10;&#10;Il contenuto generato dall'IA potrebbe non essere corretto.">
            <a:extLst>
              <a:ext uri="{FF2B5EF4-FFF2-40B4-BE49-F238E27FC236}">
                <a16:creationId xmlns:a16="http://schemas.microsoft.com/office/drawing/2014/main" id="{85082445-5462-8920-E512-C7FC87B7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32" y="4085875"/>
            <a:ext cx="5237666" cy="142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1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0" dirty="0"/>
              <a:t>Implementing Logic Gates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668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How can we implement logic gates?</a:t>
            </a:r>
          </a:p>
          <a:p>
            <a:pPr lvl="1">
              <a:spcBef>
                <a:spcPts val="0"/>
              </a:spcBef>
            </a:pPr>
            <a:r>
              <a:rPr lang="en-GB" dirty="0"/>
              <a:t>Babbage’s Analytical Engine was built from </a:t>
            </a:r>
            <a:r>
              <a:rPr lang="en-GB" b="1" dirty="0"/>
              <a:t>gears</a:t>
            </a:r>
          </a:p>
          <a:p>
            <a:pPr lvl="1">
              <a:spcBef>
                <a:spcPts val="0"/>
              </a:spcBef>
            </a:pPr>
            <a:r>
              <a:rPr lang="en-GB" dirty="0"/>
              <a:t>Early electrical computers used </a:t>
            </a:r>
            <a:r>
              <a:rPr lang="en-GB" b="1" dirty="0"/>
              <a:t>vacuum tubes</a:t>
            </a:r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marL="590550" lvl="1" indent="0">
              <a:spcBef>
                <a:spcPts val="0"/>
              </a:spcBef>
              <a:buNone/>
            </a:pPr>
            <a:endParaRPr lang="en-GB" b="1" dirty="0"/>
          </a:p>
          <a:p>
            <a:r>
              <a:rPr lang="en-GB" dirty="0"/>
              <a:t>What’s the problem? → large, fragile, power-hungry, and unreliable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4218FE4-B439-2F68-A8B4-FA4CEBE6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4" y="1940575"/>
            <a:ext cx="7048471" cy="212863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0868318-46EA-CDD0-2585-767E0CC75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62" y="4431632"/>
            <a:ext cx="7048471" cy="22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59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46BC5D5-983B-3A32-2F18-4EFFA696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9F1A87C-1D17-A0CB-1533-C17059877B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The </a:t>
            </a:r>
            <a:r>
              <a:rPr lang="en-GB" noProof="0" dirty="0"/>
              <a:t>Revolution</a:t>
            </a:r>
            <a:r>
              <a:rPr lang="it-IT" dirty="0"/>
              <a:t> of Integration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750E4F6-198D-7416-33D3-A530DD1DC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967082"/>
            <a:ext cx="8818500" cy="5668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Modern digital systems use </a:t>
            </a:r>
            <a:r>
              <a:rPr lang="en-GB" b="1" dirty="0"/>
              <a:t>transistors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electrically controlled switches that turn ON or OFF  when a voltage or current is applied to a control terminal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cheap, small, and reliable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b="1" dirty="0"/>
              <a:t>Revolution</a:t>
            </a:r>
            <a:r>
              <a:rPr lang="en-GB" dirty="0"/>
              <a:t>: the ability to </a:t>
            </a:r>
            <a:r>
              <a:rPr lang="en-GB" b="1" dirty="0"/>
              <a:t>integrate</a:t>
            </a:r>
            <a:r>
              <a:rPr lang="en-GB" dirty="0"/>
              <a:t> large numbers of transistors onto a single chip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1958, Jack Kilby at </a:t>
            </a:r>
            <a:r>
              <a:rPr lang="en-US" b="1" dirty="0"/>
              <a:t>Texas Instruments </a:t>
            </a:r>
            <a:r>
              <a:rPr lang="en-US" dirty="0"/>
              <a:t>built the first </a:t>
            </a:r>
            <a:r>
              <a:rPr lang="en-US" b="1" dirty="0"/>
              <a:t>integrated circuit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1959: Robert Noyce at </a:t>
            </a:r>
            <a:r>
              <a:rPr lang="en-US" b="1" dirty="0"/>
              <a:t>Fairchild Semiconductor </a:t>
            </a:r>
            <a:r>
              <a:rPr lang="en-US" dirty="0"/>
              <a:t>patented a method for interconnecting multiple transistors on a single silicon chip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at the time, transistors cost about $10 each; after some decades of advances, we can pack roughly </a:t>
            </a:r>
            <a:r>
              <a:rPr lang="en-US" b="1" dirty="0"/>
              <a:t>one billion MOS onto a 1 cm</a:t>
            </a:r>
            <a:r>
              <a:rPr lang="en-US" b="1" baseline="30000" dirty="0"/>
              <a:t>2</a:t>
            </a:r>
            <a:r>
              <a:rPr lang="en-US" b="1" dirty="0"/>
              <a:t> chip of silicon</a:t>
            </a:r>
            <a:r>
              <a:rPr lang="en-US" dirty="0"/>
              <a:t>, and each transistor cost less than </a:t>
            </a:r>
            <a:r>
              <a:rPr lang="en-US" b="1" dirty="0"/>
              <a:t>10 micro-cents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4BABE37-8273-5A7F-E457-2F1E2D96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03487"/>
            <a:ext cx="7772400" cy="20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07512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FD1F2BB-A964-4559-BBDD-19F2ABCEF7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AABA18-F63C-47C6-B735-C651C8FE35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1BE530-C733-410A-A8B6-83CAEDD0B248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e9b5433c-2372-4cb7-8bab-09518096b29b"/>
    <ds:schemaRef ds:uri="3bd0d43f-5e5b-43cd-b6fc-691bd77672c6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10486</TotalTime>
  <Words>1202</Words>
  <Application>Microsoft Macintosh PowerPoint</Application>
  <PresentationFormat>Presentazione su schermo (4:3)</PresentationFormat>
  <Paragraphs>259</Paragraphs>
  <Slides>24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8" baseType="lpstr">
      <vt:lpstr>Arial</vt:lpstr>
      <vt:lpstr>Economica</vt:lpstr>
      <vt:lpstr>Open Sans</vt:lpstr>
      <vt:lpstr>Luxe</vt:lpstr>
      <vt:lpstr>Beneath the abstraction</vt:lpstr>
      <vt:lpstr>Index</vt:lpstr>
      <vt:lpstr>Relate the continuous to discrete</vt:lpstr>
      <vt:lpstr>Logic Level and Noise Margins (1) </vt:lpstr>
      <vt:lpstr>Logic Level and Noise Margins (2) </vt:lpstr>
      <vt:lpstr>DC Transfer Characteristics</vt:lpstr>
      <vt:lpstr>Logic families</vt:lpstr>
      <vt:lpstr>Implementing Logic Gates</vt:lpstr>
      <vt:lpstr>The Revolution of Integration</vt:lpstr>
      <vt:lpstr>Moore Law</vt:lpstr>
      <vt:lpstr>Transistor scaling</vt:lpstr>
      <vt:lpstr>Beyond Moore</vt:lpstr>
      <vt:lpstr>Silicon</vt:lpstr>
      <vt:lpstr>Semiconductor</vt:lpstr>
      <vt:lpstr>p-n junction (1)</vt:lpstr>
      <vt:lpstr>p-n junction (2)</vt:lpstr>
      <vt:lpstr>Diode</vt:lpstr>
      <vt:lpstr>MOS Transistors (1)</vt:lpstr>
      <vt:lpstr>MOS Transistors (2) </vt:lpstr>
      <vt:lpstr>Switch models of MOS</vt:lpstr>
      <vt:lpstr>CMOS</vt:lpstr>
      <vt:lpstr>Building Integrated Circuits</vt:lpstr>
      <vt:lpstr>CMOS gates</vt:lpstr>
      <vt:lpstr>Power consumption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20</cp:revision>
  <dcterms:modified xsi:type="dcterms:W3CDTF">2025-10-20T06:58:09Z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